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2" r:id="rId2"/>
    <p:sldId id="340" r:id="rId3"/>
    <p:sldId id="338" r:id="rId4"/>
    <p:sldId id="347" r:id="rId5"/>
    <p:sldId id="348" r:id="rId6"/>
    <p:sldId id="339" r:id="rId7"/>
    <p:sldId id="341" r:id="rId8"/>
    <p:sldId id="342" r:id="rId9"/>
    <p:sldId id="345" r:id="rId10"/>
    <p:sldId id="343" r:id="rId11"/>
    <p:sldId id="349" r:id="rId12"/>
    <p:sldId id="344" r:id="rId13"/>
    <p:sldId id="32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2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8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8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0895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46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7628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56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94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2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2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0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28-Mar-18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90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1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3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28-Mar-18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9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11" Type="http://schemas.openxmlformats.org/officeDocument/2006/relationships/image" Target="../media/image21.png"/><Relationship Id="rId5" Type="http://schemas.openxmlformats.org/officeDocument/2006/relationships/image" Target="../media/image15.emf"/><Relationship Id="rId10" Type="http://schemas.openxmlformats.org/officeDocument/2006/relationships/image" Target="../media/image20.png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Lecture-5 Gas Condensate Reservoirs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1280"/>
            <a:ext cx="8596668" cy="52628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i="1" dirty="0" smtClean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Calculation of Initial Gas and Oil of gas condensate reserviors. 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160" y="409743"/>
            <a:ext cx="4885994" cy="606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790" y="653668"/>
            <a:ext cx="8596668" cy="3880773"/>
          </a:xfrm>
        </p:spPr>
        <p:txBody>
          <a:bodyPr/>
          <a:lstStyle/>
          <a:p>
            <a:r>
              <a:rPr lang="da-DK" dirty="0" smtClean="0"/>
              <a:t>You can also calculate the specific gravity from the total R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Apply the value of R to find the specific gravity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8419"/>
          <a:stretch/>
        </p:blipFill>
        <p:spPr>
          <a:xfrm>
            <a:off x="1089319" y="1312439"/>
            <a:ext cx="6223321" cy="988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919" y="3242242"/>
            <a:ext cx="3902761" cy="1174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279" y="4892469"/>
            <a:ext cx="6012361" cy="9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21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887" y="1311006"/>
            <a:ext cx="5460986" cy="37237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6887" y="4935557"/>
            <a:ext cx="5831671" cy="14684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6026" y="347611"/>
            <a:ext cx="6513391" cy="11611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37873" y="5813436"/>
            <a:ext cx="2772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Initial oil in place =G/R(total)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See you next time inshallah </a:t>
            </a:r>
            <a:br>
              <a:rPr lang="da-DK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59880" cy="3880773"/>
          </a:xfrm>
        </p:spPr>
        <p:txBody>
          <a:bodyPr/>
          <a:lstStyle/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HAVE A NICE TIME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1976"/>
            <a:ext cx="8596668" cy="1320800"/>
          </a:xfrm>
        </p:spPr>
        <p:txBody>
          <a:bodyPr>
            <a:normAutofit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Gas </a:t>
            </a:r>
            <a:r>
              <a:rPr lang="da-DK" dirty="0">
                <a:solidFill>
                  <a:schemeClr val="tx1"/>
                </a:solidFill>
              </a:rPr>
              <a:t>C</a:t>
            </a:r>
            <a:r>
              <a:rPr lang="da-DK" dirty="0" smtClean="0">
                <a:solidFill>
                  <a:schemeClr val="tx1"/>
                </a:solidFill>
              </a:rPr>
              <a:t>ondensate</a:t>
            </a:r>
            <a:r>
              <a:rPr lang="da-DK" dirty="0"/>
              <a:t/>
            </a:r>
            <a:br>
              <a:rPr lang="da-DK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27" y="970767"/>
            <a:ext cx="8596668" cy="3880773"/>
          </a:xfrm>
        </p:spPr>
        <p:txBody>
          <a:bodyPr/>
          <a:lstStyle/>
          <a:p>
            <a:r>
              <a:rPr lang="da-DK" dirty="0" smtClean="0"/>
              <a:t>Both wet gas and retrograde gas condensate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98" y="1393860"/>
            <a:ext cx="5861325" cy="536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2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1976"/>
            <a:ext cx="8596668" cy="1320800"/>
          </a:xfrm>
        </p:spPr>
        <p:txBody>
          <a:bodyPr>
            <a:normAutofit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Gas </a:t>
            </a:r>
            <a:r>
              <a:rPr lang="da-DK" dirty="0">
                <a:solidFill>
                  <a:schemeClr val="tx1"/>
                </a:solidFill>
              </a:rPr>
              <a:t>C</a:t>
            </a:r>
            <a:r>
              <a:rPr lang="da-DK" dirty="0" smtClean="0">
                <a:solidFill>
                  <a:schemeClr val="tx1"/>
                </a:solidFill>
              </a:rPr>
              <a:t>ondensate</a:t>
            </a:r>
            <a:r>
              <a:rPr lang="da-DK" dirty="0"/>
              <a:t/>
            </a:r>
            <a:br>
              <a:rPr lang="da-DK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27" y="970767"/>
            <a:ext cx="8596668" cy="3880773"/>
          </a:xfrm>
        </p:spPr>
        <p:txBody>
          <a:bodyPr/>
          <a:lstStyle/>
          <a:p>
            <a:r>
              <a:rPr lang="da-DK" dirty="0" smtClean="0"/>
              <a:t>GOR increases while the heavy components decreases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424" y="1494960"/>
            <a:ext cx="7991475" cy="48672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27924" y="5772838"/>
            <a:ext cx="903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تبني اللون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4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821" y="97736"/>
            <a:ext cx="6829831" cy="2873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90" y="2971016"/>
            <a:ext cx="7040791" cy="219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906" y="5103016"/>
            <a:ext cx="4034611" cy="14825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4881" y="231907"/>
            <a:ext cx="1081170" cy="57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8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933" y="365613"/>
            <a:ext cx="6988051" cy="9708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142" y="1231140"/>
            <a:ext cx="4351051" cy="14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6438" y="2674340"/>
            <a:ext cx="7278121" cy="1659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5135" y="4450942"/>
            <a:ext cx="6935311" cy="75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6987" y="5018055"/>
            <a:ext cx="3770911" cy="10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4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1976"/>
            <a:ext cx="8596668" cy="1320800"/>
          </a:xfrm>
        </p:spPr>
        <p:txBody>
          <a:bodyPr>
            <a:normAutofit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Gas </a:t>
            </a:r>
            <a:r>
              <a:rPr lang="da-DK" dirty="0">
                <a:solidFill>
                  <a:schemeClr val="tx1"/>
                </a:solidFill>
              </a:rPr>
              <a:t>C</a:t>
            </a:r>
            <a:r>
              <a:rPr lang="da-DK" dirty="0" smtClean="0">
                <a:solidFill>
                  <a:schemeClr val="tx1"/>
                </a:solidFill>
              </a:rPr>
              <a:t>ondensate</a:t>
            </a:r>
            <a:r>
              <a:rPr lang="da-DK" dirty="0"/>
              <a:t/>
            </a:r>
            <a:br>
              <a:rPr lang="da-DK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27" y="970767"/>
            <a:ext cx="8596668" cy="3880773"/>
          </a:xfrm>
        </p:spPr>
        <p:txBody>
          <a:bodyPr/>
          <a:lstStyle/>
          <a:p>
            <a:r>
              <a:rPr lang="da-DK" dirty="0" smtClean="0"/>
              <a:t>The total produced surface gas.</a:t>
            </a:r>
          </a:p>
          <a:p>
            <a:endParaRPr lang="da-DK" dirty="0"/>
          </a:p>
          <a:p>
            <a:r>
              <a:rPr lang="da-DK" dirty="0" smtClean="0"/>
              <a:t>The average specific gravity of the total well fluid.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97196" y="1394551"/>
            <a:ext cx="5028686" cy="27255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52" y="1462634"/>
            <a:ext cx="2795478" cy="2449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3301" y="1048100"/>
            <a:ext cx="586197" cy="2511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748" y="2108567"/>
            <a:ext cx="3446061" cy="12974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257" y="3130335"/>
            <a:ext cx="6038731" cy="10102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257" y="3886376"/>
            <a:ext cx="2049873" cy="10765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334" y="5621573"/>
            <a:ext cx="2979810" cy="7937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4452" y="4996179"/>
            <a:ext cx="4931191" cy="426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65990" y="4543856"/>
            <a:ext cx="2105025" cy="695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144" y="5717754"/>
            <a:ext cx="202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(By Cragoe)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4453" y="2199480"/>
            <a:ext cx="2902692" cy="85045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77334" y="5508702"/>
            <a:ext cx="2872596" cy="7805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08" y="360240"/>
            <a:ext cx="8481944" cy="532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533" y="558543"/>
            <a:ext cx="5816131" cy="39177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432" y="4476309"/>
            <a:ext cx="6170581" cy="1915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1240" y="4867829"/>
            <a:ext cx="16383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7877" y="844913"/>
            <a:ext cx="210502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304" y="93239"/>
            <a:ext cx="6513391" cy="667152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5122843" y="1222872"/>
            <a:ext cx="44067" cy="48694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35566" y="4318612"/>
            <a:ext cx="1487277" cy="330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35566" y="1222872"/>
            <a:ext cx="1531344" cy="110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59469" y="1095914"/>
            <a:ext cx="925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 smtClean="0">
                <a:solidFill>
                  <a:srgbClr val="FF0000"/>
                </a:solidFill>
              </a:rPr>
              <a:t>635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59469" y="4120308"/>
            <a:ext cx="925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 smtClean="0">
                <a:solidFill>
                  <a:srgbClr val="FF0000"/>
                </a:solidFill>
              </a:rPr>
              <a:t>425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6570</TotalTime>
  <Words>96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Lecture-5 Gas Condensate Reservoirs</vt:lpstr>
      <vt:lpstr>Gas Condensate </vt:lpstr>
      <vt:lpstr>Gas Condensate </vt:lpstr>
      <vt:lpstr>PowerPoint Presentation</vt:lpstr>
      <vt:lpstr>PowerPoint Presentation</vt:lpstr>
      <vt:lpstr>Gas Condensate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See you next time inshallah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 Engineering</dc:title>
  <dc:creator>ahmed pc</dc:creator>
  <cp:lastModifiedBy>ahmed pc</cp:lastModifiedBy>
  <cp:revision>301</cp:revision>
  <dcterms:created xsi:type="dcterms:W3CDTF">2017-02-06T11:10:14Z</dcterms:created>
  <dcterms:modified xsi:type="dcterms:W3CDTF">2018-03-28T06:01:56Z</dcterms:modified>
</cp:coreProperties>
</file>